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2" r:id="rId6"/>
    <p:sldId id="280" r:id="rId7"/>
    <p:sldId id="261" r:id="rId8"/>
    <p:sldId id="27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1813"/>
    <a:srgbClr val="0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718" autoAdjust="0"/>
  </p:normalViewPr>
  <p:slideViewPr>
    <p:cSldViewPr>
      <p:cViewPr varScale="1">
        <p:scale>
          <a:sx n="75" d="100"/>
          <a:sy n="75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" y="2286000"/>
            <a:ext cx="56388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5638800" cy="682625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pic>
        <p:nvPicPr>
          <p:cNvPr id="8" name="8 Resim" descr="SIMET LOGO ORTA copy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400800"/>
            <a:ext cx="1198562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3 Veri Yer Tutucusu"/>
          <p:cNvSpPr>
            <a:spLocks noGrp="1"/>
          </p:cNvSpPr>
          <p:nvPr>
            <p:ph type="dt" sz="half" idx="2"/>
          </p:nvPr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www.</a:t>
            </a:r>
            <a:r>
              <a:rPr lang="tr-TR" dirty="0" err="1" smtClean="0"/>
              <a:t>simet</a:t>
            </a:r>
            <a:r>
              <a:rPr lang="tr-TR" dirty="0" smtClean="0"/>
              <a:t>.com.tr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F93812-F428-4169-A0B6-4B5C2E25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D2B86A-27EE-4AAC-B480-73A373AEC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tr-TR" smtClean="0"/>
              <a:t>Tablo eklemek için simgeyi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9666F6-2014-4F10-8F14-1C8B5135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ECB6831-2EE0-42FA-B5DB-83B1B5C3B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A11CA0-C82E-4805-8B39-1AF69EC77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B3A6216-E632-4A8A-B604-1BAA819C15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92DA5D-202B-4376-B5B5-26AE71C5D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8FC1D92-0CC0-45AB-9FF9-7DC5A01309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7938" y="501650"/>
            <a:ext cx="1108075" cy="336550"/>
            <a:chOff x="5" y="316"/>
            <a:chExt cx="698" cy="212"/>
          </a:xfrm>
        </p:grpSpPr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5" y="480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5" y="427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" y="369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5" y="316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96975" y="457200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77" name="Freeform 53"/>
          <p:cNvSpPr>
            <a:spLocks/>
          </p:cNvSpPr>
          <p:nvPr/>
        </p:nvSpPr>
        <p:spPr bwMode="gray">
          <a:xfrm>
            <a:off x="1143000" y="457200"/>
            <a:ext cx="130175" cy="457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288"/>
              </a:cxn>
              <a:cxn ang="0">
                <a:pos x="96" y="288"/>
              </a:cxn>
            </a:cxnLst>
            <a:rect l="0" t="0" r="r" b="b"/>
            <a:pathLst>
              <a:path w="96" h="288">
                <a:moveTo>
                  <a:pt x="96" y="0"/>
                </a:moveTo>
                <a:lnTo>
                  <a:pt x="0" y="0"/>
                </a:lnTo>
                <a:lnTo>
                  <a:pt x="0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1079" name="Group 55"/>
          <p:cNvGrpSpPr>
            <a:grpSpLocks/>
          </p:cNvGrpSpPr>
          <p:nvPr/>
        </p:nvGrpSpPr>
        <p:grpSpPr bwMode="auto">
          <a:xfrm>
            <a:off x="5311775" y="457200"/>
            <a:ext cx="3832225" cy="457200"/>
            <a:chOff x="3346" y="288"/>
            <a:chExt cx="2414" cy="288"/>
          </a:xfrm>
        </p:grpSpPr>
        <p:sp>
          <p:nvSpPr>
            <p:cNvPr id="1071" name="Rectangle 47"/>
            <p:cNvSpPr>
              <a:spLocks noChangeArrowheads="1"/>
            </p:cNvSpPr>
            <p:nvPr userDrawn="1"/>
          </p:nvSpPr>
          <p:spPr bwMode="gray">
            <a:xfrm>
              <a:off x="3422" y="493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72" name="Rectangle 48"/>
            <p:cNvSpPr>
              <a:spLocks noChangeArrowheads="1"/>
            </p:cNvSpPr>
            <p:nvPr userDrawn="1"/>
          </p:nvSpPr>
          <p:spPr bwMode="gray">
            <a:xfrm>
              <a:off x="3422" y="440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73" name="Rectangle 49"/>
            <p:cNvSpPr>
              <a:spLocks noChangeArrowheads="1"/>
            </p:cNvSpPr>
            <p:nvPr userDrawn="1"/>
          </p:nvSpPr>
          <p:spPr bwMode="gray">
            <a:xfrm>
              <a:off x="3421" y="382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74" name="Rectangle 50"/>
            <p:cNvSpPr>
              <a:spLocks noChangeArrowheads="1"/>
            </p:cNvSpPr>
            <p:nvPr userDrawn="1"/>
          </p:nvSpPr>
          <p:spPr bwMode="gray">
            <a:xfrm>
              <a:off x="3421" y="329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gray">
            <a:xfrm flipH="1">
              <a:off x="3346" y="288"/>
              <a:ext cx="48" cy="288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96" y="288"/>
                </a:cxn>
              </a:cxnLst>
              <a:rect l="0" t="0" r="r" b="b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pic>
        <p:nvPicPr>
          <p:cNvPr id="21" name="8 Resim" descr="SIMET LOGO ORTA copy.gi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24328" y="6400800"/>
            <a:ext cx="1198562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3 Veri Yer Tutucusu"/>
          <p:cNvSpPr>
            <a:spLocks noGrp="1"/>
          </p:cNvSpPr>
          <p:nvPr>
            <p:ph type="dt" sz="half" idx="2"/>
          </p:nvPr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www.</a:t>
            </a:r>
            <a:r>
              <a:rPr lang="tr-TR" dirty="0" err="1" smtClean="0"/>
              <a:t>simet</a:t>
            </a:r>
            <a:r>
              <a:rPr lang="tr-TR" dirty="0" smtClean="0"/>
              <a:t>.com.tr</a:t>
            </a:r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5638800" cy="682625"/>
          </a:xfrm>
        </p:spPr>
        <p:txBody>
          <a:bodyPr/>
          <a:lstStyle/>
          <a:p>
            <a:r>
              <a:rPr lang="tr-TR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Evren’le Bütünleşin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113" y="2297113"/>
            <a:ext cx="56388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Metin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Sancarbar</a:t>
            </a:r>
            <a:r>
              <a:rPr lang="tr-TR" dirty="0" err="1" smtClean="0"/>
              <a:t>laz</a:t>
            </a:r>
            <a:endParaRPr lang="en-US" dirty="0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gray">
          <a:xfrm>
            <a:off x="0" y="2276872"/>
            <a:ext cx="5943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gray">
          <a:xfrm>
            <a:off x="0" y="2667000"/>
            <a:ext cx="5943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gray">
          <a:xfrm rot="5400000">
            <a:off x="2552700" y="2406650"/>
            <a:ext cx="2286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gray">
          <a:xfrm rot="5400000">
            <a:off x="2738438" y="2411413"/>
            <a:ext cx="2286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3 Veri Yer Tutucusu"/>
          <p:cNvSpPr>
            <a:spLocks noGrp="1"/>
          </p:cNvSpPr>
          <p:nvPr>
            <p:ph type="dt" sz="half" idx="2"/>
          </p:nvPr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www.</a:t>
            </a:r>
            <a:r>
              <a:rPr lang="tr-TR" dirty="0" err="1" smtClean="0"/>
              <a:t>simet</a:t>
            </a:r>
            <a:r>
              <a:rPr lang="tr-TR" dirty="0" smtClean="0"/>
              <a:t>.com.tr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Hep beraberiz</a:t>
            </a:r>
            <a:endParaRPr lang="en-US" sz="2000" b="1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1828800" y="1871663"/>
            <a:ext cx="762000" cy="665162"/>
            <a:chOff x="1110" y="2656"/>
            <a:chExt cx="1549" cy="1351"/>
          </a:xfrm>
        </p:grpSpPr>
        <p:sp>
          <p:nvSpPr>
            <p:cNvPr id="40964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65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1828800" y="2786063"/>
            <a:ext cx="762000" cy="665162"/>
            <a:chOff x="3174" y="2656"/>
            <a:chExt cx="1549" cy="1351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69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438400" y="24812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667000" y="1947863"/>
            <a:ext cx="202209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Kanal Yapısı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2025650" y="19700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2438400" y="33956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667000" y="2862263"/>
            <a:ext cx="22146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Katma Değer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gray">
          <a:xfrm>
            <a:off x="2025650" y="28844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1828800" y="3678238"/>
            <a:ext cx="762000" cy="665162"/>
            <a:chOff x="1110" y="2656"/>
            <a:chExt cx="1549" cy="1351"/>
          </a:xfrm>
        </p:grpSpPr>
        <p:sp>
          <p:nvSpPr>
            <p:cNvPr id="40978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79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0981" name="Group 21"/>
          <p:cNvGrpSpPr>
            <a:grpSpLocks/>
          </p:cNvGrpSpPr>
          <p:nvPr/>
        </p:nvGrpSpPr>
        <p:grpSpPr bwMode="auto">
          <a:xfrm>
            <a:off x="1828800" y="4592638"/>
            <a:ext cx="762000" cy="665162"/>
            <a:chOff x="3174" y="2656"/>
            <a:chExt cx="1549" cy="1351"/>
          </a:xfrm>
        </p:grpSpPr>
        <p:sp>
          <p:nvSpPr>
            <p:cNvPr id="40982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83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2438400" y="42878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2667000" y="3754438"/>
            <a:ext cx="26767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Satış Stratejileri</a:t>
            </a:r>
            <a:endParaRPr lang="tr-T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gray">
          <a:xfrm>
            <a:off x="2025650" y="37766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2438400" y="52022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667000" y="4668838"/>
            <a:ext cx="42092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Öneri ve Görüşler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gray">
          <a:xfrm>
            <a:off x="2025650" y="46910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3 Veri Yer Tutucusu"/>
          <p:cNvSpPr txBox="1">
            <a:spLocks/>
          </p:cNvSpPr>
          <p:nvPr/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www.simet.com.tr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Kanal Yapısı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5013176"/>
            <a:ext cx="7772400" cy="981472"/>
          </a:xfrm>
        </p:spPr>
        <p:txBody>
          <a:bodyPr/>
          <a:lstStyle/>
          <a:p>
            <a:pPr>
              <a:buNone/>
            </a:pPr>
            <a:endParaRPr lang="en-US" b="1" dirty="0"/>
          </a:p>
          <a:p>
            <a:pPr lvl="1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3 Veri Yer Tutucusu"/>
          <p:cNvSpPr txBox="1">
            <a:spLocks/>
          </p:cNvSpPr>
          <p:nvPr/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www.simet.com.tr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593850" y="1295400"/>
            <a:ext cx="6049963" cy="4581872"/>
            <a:chOff x="1056" y="909"/>
            <a:chExt cx="3811" cy="3267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3512" y="1452"/>
              <a:ext cx="472" cy="132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1800">
                <a:effectLst/>
                <a:latin typeface="Arial" charset="0"/>
              </a:endParaRPr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2688" y="2477"/>
              <a:ext cx="933" cy="25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1800">
                <a:effectLst/>
                <a:latin typeface="Arial" charset="0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360" y="3758"/>
              <a:ext cx="1507" cy="418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1800">
                <a:effectLst/>
                <a:latin typeface="Arial" charset="0"/>
              </a:endParaRP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1200" y="2880"/>
              <a:ext cx="933" cy="25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1800">
                <a:effectLst/>
                <a:latin typeface="Arial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gray">
            <a:xfrm rot="13770025">
              <a:off x="3239" y="2447"/>
              <a:ext cx="605" cy="121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gray">
            <a:xfrm rot="-743917">
              <a:off x="1986" y="2162"/>
              <a:ext cx="636" cy="109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15" name="Group 10"/>
            <p:cNvGrpSpPr>
              <a:grpSpLocks/>
            </p:cNvGrpSpPr>
            <p:nvPr/>
          </p:nvGrpSpPr>
          <p:grpSpPr bwMode="auto">
            <a:xfrm>
              <a:off x="2577" y="1328"/>
              <a:ext cx="1014" cy="1168"/>
              <a:chOff x="2433" y="1235"/>
              <a:chExt cx="1014" cy="1168"/>
            </a:xfrm>
          </p:grpSpPr>
          <p:sp>
            <p:nvSpPr>
              <p:cNvPr id="31" name="Rectangle 11"/>
              <p:cNvSpPr>
                <a:spLocks noChangeArrowheads="1"/>
              </p:cNvSpPr>
              <p:nvPr/>
            </p:nvSpPr>
            <p:spPr bwMode="gray">
              <a:xfrm rot="-3205350">
                <a:off x="3174" y="1381"/>
                <a:ext cx="376" cy="83"/>
              </a:xfrm>
              <a:prstGeom prst="rect">
                <a:avLst/>
              </a:prstGeom>
              <a:gradFill rotWithShape="1">
                <a:gsLst>
                  <a:gs pos="0">
                    <a:srgbClr val="969696">
                      <a:gamma/>
                      <a:shade val="46275"/>
                      <a:invGamma/>
                    </a:srgbClr>
                  </a:gs>
                  <a:gs pos="50000">
                    <a:srgbClr val="969696"/>
                  </a:gs>
                  <a:gs pos="100000">
                    <a:srgbClr val="96969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2" name="Group 12"/>
              <p:cNvGrpSpPr>
                <a:grpSpLocks/>
              </p:cNvGrpSpPr>
              <p:nvPr/>
            </p:nvGrpSpPr>
            <p:grpSpPr bwMode="auto">
              <a:xfrm>
                <a:off x="2433" y="1401"/>
                <a:ext cx="1014" cy="1002"/>
                <a:chOff x="2016" y="1920"/>
                <a:chExt cx="1680" cy="1680"/>
              </a:xfrm>
            </p:grpSpPr>
            <p:sp>
              <p:nvSpPr>
                <p:cNvPr id="34" name="Oval 13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35" name="Freeform 14"/>
                <p:cNvSpPr>
                  <a:spLocks/>
                </p:cNvSpPr>
                <p:nvPr/>
              </p:nvSpPr>
              <p:spPr bwMode="gray">
                <a:xfrm>
                  <a:off x="2208" y="1950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3" name="Text Box 15"/>
              <p:cNvSpPr txBox="1">
                <a:spLocks noChangeArrowheads="1"/>
              </p:cNvSpPr>
              <p:nvPr/>
            </p:nvSpPr>
            <p:spPr bwMode="gray">
              <a:xfrm>
                <a:off x="2579" y="1758"/>
                <a:ext cx="70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tr-TR" sz="2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SİMET</a:t>
                </a:r>
                <a:endParaRPr 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  <p:grpSp>
          <p:nvGrpSpPr>
            <p:cNvPr id="16" name="Group 16"/>
            <p:cNvGrpSpPr>
              <a:grpSpLocks/>
            </p:cNvGrpSpPr>
            <p:nvPr/>
          </p:nvGrpSpPr>
          <p:grpSpPr bwMode="auto">
            <a:xfrm>
              <a:off x="3465" y="909"/>
              <a:ext cx="549" cy="543"/>
              <a:chOff x="3321" y="816"/>
              <a:chExt cx="549" cy="543"/>
            </a:xfrm>
          </p:grpSpPr>
          <p:grpSp>
            <p:nvGrpSpPr>
              <p:cNvPr id="27" name="Group 17"/>
              <p:cNvGrpSpPr>
                <a:grpSpLocks/>
              </p:cNvGrpSpPr>
              <p:nvPr/>
            </p:nvGrpSpPr>
            <p:grpSpPr bwMode="auto">
              <a:xfrm>
                <a:off x="3321" y="816"/>
                <a:ext cx="549" cy="543"/>
                <a:chOff x="2016" y="1920"/>
                <a:chExt cx="1680" cy="1681"/>
              </a:xfrm>
            </p:grpSpPr>
            <p:sp>
              <p:nvSpPr>
                <p:cNvPr id="29" name="Oval 1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30" name="Freeform 19"/>
                <p:cNvSpPr>
                  <a:spLocks/>
                </p:cNvSpPr>
                <p:nvPr/>
              </p:nvSpPr>
              <p:spPr bwMode="gray">
                <a:xfrm>
                  <a:off x="2209" y="1947"/>
                  <a:ext cx="1294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8" name="Text Box 20"/>
              <p:cNvSpPr txBox="1">
                <a:spLocks noChangeArrowheads="1"/>
              </p:cNvSpPr>
              <p:nvPr/>
            </p:nvSpPr>
            <p:spPr bwMode="gray">
              <a:xfrm>
                <a:off x="3403" y="1043"/>
                <a:ext cx="390" cy="21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tr-TR" sz="1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Bayi</a:t>
                </a:r>
                <a:endPara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1056" y="1746"/>
              <a:ext cx="1099" cy="1127"/>
              <a:chOff x="2016" y="1922"/>
              <a:chExt cx="1680" cy="1678"/>
            </a:xfrm>
          </p:grpSpPr>
          <p:sp>
            <p:nvSpPr>
              <p:cNvPr id="25" name="Oval 23"/>
              <p:cNvSpPr>
                <a:spLocks noChangeArrowheads="1"/>
              </p:cNvSpPr>
              <p:nvPr/>
            </p:nvSpPr>
            <p:spPr bwMode="gray">
              <a:xfrm>
                <a:off x="2016" y="1922"/>
                <a:ext cx="1680" cy="1678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72549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gray">
              <a:xfrm>
                <a:off x="2209" y="1950"/>
                <a:ext cx="1295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8" name="Group 26"/>
            <p:cNvGrpSpPr>
              <a:grpSpLocks/>
            </p:cNvGrpSpPr>
            <p:nvPr/>
          </p:nvGrpSpPr>
          <p:grpSpPr bwMode="auto">
            <a:xfrm>
              <a:off x="1163" y="2071"/>
              <a:ext cx="3536" cy="1663"/>
              <a:chOff x="1019" y="1978"/>
              <a:chExt cx="3536" cy="1663"/>
            </a:xfrm>
          </p:grpSpPr>
          <p:grpSp>
            <p:nvGrpSpPr>
              <p:cNvPr id="19" name="Group 27"/>
              <p:cNvGrpSpPr>
                <a:grpSpLocks/>
              </p:cNvGrpSpPr>
              <p:nvPr/>
            </p:nvGrpSpPr>
            <p:grpSpPr bwMode="auto">
              <a:xfrm>
                <a:off x="3287" y="2388"/>
                <a:ext cx="1268" cy="1253"/>
                <a:chOff x="2028" y="1844"/>
                <a:chExt cx="1680" cy="1681"/>
              </a:xfrm>
            </p:grpSpPr>
            <p:sp>
              <p:nvSpPr>
                <p:cNvPr id="21" name="Oval 28"/>
                <p:cNvSpPr>
                  <a:spLocks noChangeArrowheads="1"/>
                </p:cNvSpPr>
                <p:nvPr/>
              </p:nvSpPr>
              <p:spPr bwMode="gray">
                <a:xfrm>
                  <a:off x="2028" y="1844"/>
                  <a:ext cx="1680" cy="168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451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0" name="Text Box 30"/>
              <p:cNvSpPr txBox="1">
                <a:spLocks noChangeArrowheads="1"/>
              </p:cNvSpPr>
              <p:nvPr/>
            </p:nvSpPr>
            <p:spPr bwMode="gray">
              <a:xfrm>
                <a:off x="1019" y="1978"/>
                <a:ext cx="871" cy="6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tr-TR" sz="28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Çözüm</a:t>
                </a:r>
              </a:p>
              <a:p>
                <a:pPr algn="ctr" eaLnBrk="0" hangingPunct="0">
                  <a:defRPr/>
                </a:pPr>
                <a:r>
                  <a:rPr lang="tr-TR" sz="28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Ortağı</a:t>
                </a:r>
                <a:endParaRPr 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</p:grpSp>
      <p:sp>
        <p:nvSpPr>
          <p:cNvPr id="36" name="Text Box 30"/>
          <p:cNvSpPr txBox="1">
            <a:spLocks noChangeArrowheads="1"/>
          </p:cNvSpPr>
          <p:nvPr/>
        </p:nvSpPr>
        <p:spPr bwMode="gray">
          <a:xfrm>
            <a:off x="5724725" y="4407495"/>
            <a:ext cx="129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tr-T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Dağıtıcı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Katma Değer</a:t>
            </a:r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31003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755576" y="1340768"/>
            <a:ext cx="7848872" cy="39703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%100 kendi kaynaklarımız ile çalışmamız. 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Ağ Teknolojileri ve Veri İ</a:t>
            </a:r>
            <a:r>
              <a:rPr lang="en-AU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letişimi</a:t>
            </a:r>
            <a:r>
              <a:rPr lang="en-A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AU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alanında</a:t>
            </a:r>
            <a:r>
              <a:rPr lang="en-A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her </a:t>
            </a:r>
            <a:r>
              <a:rPr lang="en-AU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türlü</a:t>
            </a:r>
            <a:r>
              <a:rPr lang="en-A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AU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ihtiyaca</a:t>
            </a:r>
            <a:r>
              <a:rPr lang="en-AU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AU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yönelik</a:t>
            </a: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pazarın ihtiyacını karşılamak.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Güçlü teknik bilgisi ile üretmiş olduğumuz tüm içerik ve bilgiyi iş ortaklarımız ile paylaşmak.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Sürekli öğrenmek ve geliştirmek için iç </a:t>
            </a:r>
            <a:r>
              <a:rPr lang="tr-TR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peryodik</a:t>
            </a: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iç eğitimler.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Her hafta sonu iş ortaklarımıza ürün ve teknolojiler hakkında teknik ve satış ağırlıklı    eğitimlerin verilmesi. </a:t>
            </a:r>
            <a:endParaRPr lang="tr-TR" dirty="0" smtClean="0">
              <a:solidFill>
                <a:srgbClr val="000000"/>
              </a:solidFill>
            </a:endParaRPr>
          </a:p>
          <a:p>
            <a:pPr algn="ctr"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3 Veri Yer Tutucusu"/>
          <p:cNvSpPr txBox="1">
            <a:spLocks/>
          </p:cNvSpPr>
          <p:nvPr/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www.simet.com.tr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Katma Değer</a:t>
            </a:r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31003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467544" y="1196752"/>
            <a:ext cx="8136904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Her yıl eğitim için %10 kaynak ayrılması.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Ürünlerimizin kurulum ve diğer özelliklerini kısa yollarla anlatan nasıl yapılır dokümanlarının ve canlı </a:t>
            </a:r>
            <a:r>
              <a:rPr lang="tr-TR" b="1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demolarını</a:t>
            </a: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internet üzerinde paylaşımı.</a:t>
            </a:r>
          </a:p>
          <a:p>
            <a:pPr algn="just" eaLnBrk="0" hangingPunct="0"/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Proje yapılandırması, ürün konumlandırılması.</a:t>
            </a:r>
          </a:p>
          <a:p>
            <a:pPr algn="just" eaLnBrk="0" hangingPunct="0">
              <a:buFont typeface="Arial" pitchFamily="34" charset="0"/>
              <a:buChar char="•"/>
            </a:pPr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Ürünlerimizin tamamına donanım müdahalesi.</a:t>
            </a:r>
          </a:p>
          <a:p>
            <a:pPr algn="just" eaLnBrk="0" hangingPunct="0"/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Tüm ürünlerimizin kullanım ömrü sonuna kadar desteğin verilmesi.</a:t>
            </a:r>
          </a:p>
          <a:p>
            <a:pPr algn="just" eaLnBrk="0" hangingPunct="0"/>
            <a:endParaRPr lang="tr-TR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Tüm RMA prosedürlerini Simet tarafından işletilmesi</a:t>
            </a:r>
            <a:r>
              <a:rPr lang="tr-TR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tr-TR" dirty="0" smtClean="0">
              <a:solidFill>
                <a:srgbClr val="000000"/>
              </a:solidFill>
            </a:endParaRPr>
          </a:p>
          <a:p>
            <a:pPr algn="ctr"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3 Veri Yer Tutucusu"/>
          <p:cNvSpPr txBox="1">
            <a:spLocks/>
          </p:cNvSpPr>
          <p:nvPr/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www.simet.com.tr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Satış Stratejileri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251520" y="1340897"/>
            <a:ext cx="7669434" cy="4582253"/>
            <a:chOff x="559" y="1194"/>
            <a:chExt cx="4268" cy="2550"/>
          </a:xfrm>
        </p:grpSpPr>
        <p:sp>
          <p:nvSpPr>
            <p:cNvPr id="69636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42353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9637" name="Oval 5"/>
            <p:cNvSpPr>
              <a:spLocks noChangeArrowheads="1"/>
            </p:cNvSpPr>
            <p:nvPr/>
          </p:nvSpPr>
          <p:spPr bwMode="gray">
            <a:xfrm rot="20056323">
              <a:off x="2691" y="1667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9638" name="Oval 6"/>
            <p:cNvSpPr>
              <a:spLocks noChangeArrowheads="1"/>
            </p:cNvSpPr>
            <p:nvPr/>
          </p:nvSpPr>
          <p:spPr bwMode="gray">
            <a:xfrm rot="20056323">
              <a:off x="4014" y="1611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9639" name="Oval 7"/>
            <p:cNvSpPr>
              <a:spLocks noChangeArrowheads="1"/>
            </p:cNvSpPr>
            <p:nvPr/>
          </p:nvSpPr>
          <p:spPr bwMode="gray">
            <a:xfrm rot="-1543677">
              <a:off x="1872" y="3456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9640" name="Oval 8"/>
            <p:cNvSpPr>
              <a:spLocks noChangeArrowheads="1"/>
            </p:cNvSpPr>
            <p:nvPr/>
          </p:nvSpPr>
          <p:spPr bwMode="gray">
            <a:xfrm rot="20056323">
              <a:off x="4141" y="2494"/>
              <a:ext cx="686" cy="230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gray">
            <a:xfrm rot="-1543677">
              <a:off x="1344" y="254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gray">
            <a:xfrm>
              <a:off x="2202" y="1234"/>
              <a:ext cx="794" cy="75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/>
            </a:p>
          </p:txBody>
        </p:sp>
        <p:sp>
          <p:nvSpPr>
            <p:cNvPr id="69643" name="Oval 11"/>
            <p:cNvSpPr>
              <a:spLocks noChangeArrowheads="1"/>
            </p:cNvSpPr>
            <p:nvPr/>
          </p:nvSpPr>
          <p:spPr bwMode="gray">
            <a:xfrm>
              <a:off x="1000" y="2035"/>
              <a:ext cx="800" cy="7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/>
            </a:p>
          </p:txBody>
        </p:sp>
        <p:sp>
          <p:nvSpPr>
            <p:cNvPr id="69644" name="Oval 12"/>
            <p:cNvSpPr>
              <a:spLocks noChangeArrowheads="1"/>
            </p:cNvSpPr>
            <p:nvPr/>
          </p:nvSpPr>
          <p:spPr bwMode="gray">
            <a:xfrm>
              <a:off x="1493" y="2957"/>
              <a:ext cx="827" cy="78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/>
            </a:p>
          </p:txBody>
        </p:sp>
        <p:sp>
          <p:nvSpPr>
            <p:cNvPr id="69646" name="Oval 14"/>
            <p:cNvSpPr>
              <a:spLocks noChangeArrowheads="1"/>
            </p:cNvSpPr>
            <p:nvPr/>
          </p:nvSpPr>
          <p:spPr bwMode="gray">
            <a:xfrm>
              <a:off x="3524" y="1194"/>
              <a:ext cx="772" cy="761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b="1"/>
            </a:p>
          </p:txBody>
        </p:sp>
        <p:sp>
          <p:nvSpPr>
            <p:cNvPr id="69647" name="Text Box 15"/>
            <p:cNvSpPr txBox="1">
              <a:spLocks noChangeArrowheads="1"/>
            </p:cNvSpPr>
            <p:nvPr/>
          </p:nvSpPr>
          <p:spPr bwMode="gray">
            <a:xfrm>
              <a:off x="1060" y="2265"/>
              <a:ext cx="70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İhtiyacı </a:t>
              </a:r>
            </a:p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Belirlemek</a:t>
              </a:r>
              <a:endParaRPr lang="en-US" sz="14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69648" name="Text Box 16"/>
            <p:cNvSpPr txBox="1">
              <a:spLocks noChangeArrowheads="1"/>
            </p:cNvSpPr>
            <p:nvPr/>
          </p:nvSpPr>
          <p:spPr bwMode="gray">
            <a:xfrm>
              <a:off x="2282" y="1475"/>
              <a:ext cx="64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Müşteriyi</a:t>
              </a:r>
            </a:p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tanımak</a:t>
              </a:r>
              <a:endParaRPr lang="en-US" sz="14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69649" name="Text Box 17"/>
            <p:cNvSpPr txBox="1">
              <a:spLocks noChangeArrowheads="1"/>
            </p:cNvSpPr>
            <p:nvPr/>
          </p:nvSpPr>
          <p:spPr bwMode="gray">
            <a:xfrm>
              <a:off x="3564" y="1354"/>
              <a:ext cx="745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tr-TR" sz="1600" b="1" dirty="0" smtClean="0">
                  <a:solidFill>
                    <a:schemeClr val="bg1"/>
                  </a:solidFill>
                  <a:latin typeface="Verdana" pitchFamily="34" charset="0"/>
                </a:rPr>
                <a:t>Ürünleri</a:t>
              </a:r>
            </a:p>
            <a:p>
              <a:pPr algn="ctr" eaLnBrk="0" hangingPunct="0"/>
              <a:r>
                <a:rPr lang="tr-TR" sz="1600" b="1" dirty="0" smtClean="0">
                  <a:solidFill>
                    <a:schemeClr val="bg1"/>
                  </a:solidFill>
                  <a:latin typeface="Verdana" pitchFamily="34" charset="0"/>
                </a:rPr>
                <a:t>Çözümleri</a:t>
              </a:r>
            </a:p>
            <a:p>
              <a:pPr algn="ctr" eaLnBrk="0" hangingPunct="0"/>
              <a:r>
                <a:rPr lang="tr-TR" sz="1600" b="1" dirty="0" smtClean="0">
                  <a:solidFill>
                    <a:schemeClr val="bg1"/>
                  </a:solidFill>
                  <a:latin typeface="Verdana" pitchFamily="34" charset="0"/>
                </a:rPr>
                <a:t>Bilmek</a:t>
              </a:r>
            </a:p>
          </p:txBody>
        </p:sp>
        <p:sp>
          <p:nvSpPr>
            <p:cNvPr id="69651" name="Text Box 19"/>
            <p:cNvSpPr txBox="1">
              <a:spLocks noChangeArrowheads="1"/>
            </p:cNvSpPr>
            <p:nvPr/>
          </p:nvSpPr>
          <p:spPr bwMode="gray">
            <a:xfrm>
              <a:off x="1484" y="3198"/>
              <a:ext cx="8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Müşteri </a:t>
              </a:r>
            </a:p>
            <a:p>
              <a:pPr algn="ctr" eaLnBrk="0" hangingPunct="0"/>
              <a:r>
                <a:rPr lang="tr-TR" sz="1400" b="1" dirty="0" smtClean="0">
                  <a:solidFill>
                    <a:schemeClr val="bg1"/>
                  </a:solidFill>
                  <a:latin typeface="Verdana" pitchFamily="34" charset="0"/>
                </a:rPr>
                <a:t>Memnuniyeti</a:t>
              </a:r>
              <a:endParaRPr lang="en-US" sz="14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69652" name="Text Box 20"/>
            <p:cNvSpPr txBox="1">
              <a:spLocks noChangeArrowheads="1"/>
            </p:cNvSpPr>
            <p:nvPr/>
          </p:nvSpPr>
          <p:spPr bwMode="gray">
            <a:xfrm>
              <a:off x="2122" y="2236"/>
              <a:ext cx="14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tr-TR" sz="2800" b="1" dirty="0" smtClean="0"/>
                <a:t>SATIŞ</a:t>
              </a:r>
            </a:p>
          </p:txBody>
        </p:sp>
        <p:cxnSp>
          <p:nvCxnSpPr>
            <p:cNvPr id="69654" name="AutoShape 22"/>
            <p:cNvCxnSpPr>
              <a:cxnSpLocks noChangeShapeType="1"/>
            </p:cNvCxnSpPr>
            <p:nvPr/>
          </p:nvCxnSpPr>
          <p:spPr bwMode="gray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26" name="3 Veri Yer Tutucusu"/>
          <p:cNvSpPr>
            <a:spLocks noGrp="1"/>
          </p:cNvSpPr>
          <p:nvPr>
            <p:ph type="dt" sz="half" idx="4294967295"/>
          </p:nvPr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www.</a:t>
            </a:r>
            <a:r>
              <a:rPr lang="tr-TR" dirty="0" err="1" smtClean="0"/>
              <a:t>simet</a:t>
            </a:r>
            <a:r>
              <a:rPr lang="tr-TR" dirty="0" smtClean="0"/>
              <a:t>.com.tr</a:t>
            </a:r>
            <a:endParaRPr lang="tr-TR" dirty="0"/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gray">
          <a:xfrm>
            <a:off x="6012160" y="2852936"/>
            <a:ext cx="1355394" cy="1373549"/>
          </a:xfrm>
          <a:prstGeom prst="ellipse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  <a:tileRect/>
          </a:gradFill>
          <a:ln w="9525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gray">
          <a:xfrm>
            <a:off x="6084168" y="3284984"/>
            <a:ext cx="1281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tr-TR" sz="1600" b="1" dirty="0" smtClean="0">
                <a:solidFill>
                  <a:schemeClr val="bg1"/>
                </a:solidFill>
                <a:latin typeface="Verdana" pitchFamily="34" charset="0"/>
              </a:rPr>
              <a:t>Hedef </a:t>
            </a:r>
          </a:p>
          <a:p>
            <a:pPr algn="ctr" eaLnBrk="0" hangingPunct="0"/>
            <a:r>
              <a:rPr lang="tr-TR" sz="1600" b="1" dirty="0" smtClean="0">
                <a:solidFill>
                  <a:schemeClr val="bg1"/>
                </a:solidFill>
                <a:latin typeface="Verdana" pitchFamily="34" charset="0"/>
              </a:rPr>
              <a:t>Belirleme</a:t>
            </a: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gray">
          <a:xfrm rot="20056323">
            <a:off x="5096080" y="4876270"/>
            <a:ext cx="1106822" cy="345017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84A5C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2" name="Oval 13"/>
          <p:cNvSpPr>
            <a:spLocks noChangeArrowheads="1"/>
          </p:cNvSpPr>
          <p:nvPr/>
        </p:nvSpPr>
        <p:spPr bwMode="gray">
          <a:xfrm>
            <a:off x="4139952" y="4005065"/>
            <a:ext cx="1421589" cy="1445486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4287301" y="4581128"/>
            <a:ext cx="11304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tr-TR" sz="1600" b="1" dirty="0" smtClean="0">
                <a:solidFill>
                  <a:schemeClr val="bg1"/>
                </a:solidFill>
                <a:latin typeface="Verdana" pitchFamily="34" charset="0"/>
              </a:rPr>
              <a:t>Rekabet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tr-T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Öneri ve Görüşler</a:t>
            </a:r>
            <a:endParaRPr lang="en-US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gray">
          <a:xfrm>
            <a:off x="899592" y="1772816"/>
            <a:ext cx="705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solidFill>
                  <a:schemeClr val="bg1"/>
                </a:solidFill>
              </a:rPr>
              <a:t>Txt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gray">
          <a:xfrm>
            <a:off x="4197350" y="4192588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gray">
          <a:xfrm>
            <a:off x="2123728" y="1757363"/>
            <a:ext cx="267846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gray">
          <a:xfrm>
            <a:off x="4173538" y="549116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23" name="3 Veri Yer Tutucusu"/>
          <p:cNvSpPr txBox="1">
            <a:spLocks/>
          </p:cNvSpPr>
          <p:nvPr/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www.simet.com.tr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683568" y="1542271"/>
            <a:ext cx="7992888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buFont typeface="Arial" pitchFamily="34" charset="0"/>
              <a:buChar char="•"/>
            </a:pP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Ürün Yelpazesi ile ilgili</a:t>
            </a:r>
            <a:endParaRPr lang="tr-TR" sz="2800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endParaRPr lang="tr-TR" sz="2800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Satış Öncesi ve </a:t>
            </a: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Sonrası ile ilgili</a:t>
            </a:r>
            <a:endParaRPr lang="tr-TR" sz="2800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endParaRPr lang="tr-TR" sz="2800" b="1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buFont typeface="Arial" pitchFamily="34" charset="0"/>
              <a:buChar char="•"/>
            </a:pP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Teknik </a:t>
            </a:r>
            <a:r>
              <a:rPr lang="tr-TR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Destek ile ilgili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55776" y="2924944"/>
            <a:ext cx="5029200" cy="3810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Evren’le Bütünleşin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347864" y="6432524"/>
            <a:ext cx="3086100" cy="308844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Integrate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universe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2"/>
          </p:nvPr>
        </p:nvSpPr>
        <p:spPr>
          <a:xfrm>
            <a:off x="395536" y="6445821"/>
            <a:ext cx="2394223" cy="29554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www.</a:t>
            </a:r>
            <a:r>
              <a:rPr lang="tr-TR" dirty="0" err="1" smtClean="0"/>
              <a:t>simet</a:t>
            </a:r>
            <a:r>
              <a:rPr lang="tr-TR" dirty="0" smtClean="0"/>
              <a:t>.com.tr</a:t>
            </a:r>
            <a:endParaRPr lang="tr-TR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276872"/>
            <a:ext cx="5062736" cy="682625"/>
          </a:xfrm>
        </p:spPr>
        <p:txBody>
          <a:bodyPr/>
          <a:lstStyle/>
          <a:p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TEŞEKKÜRLER</a:t>
            </a:r>
            <a:r>
              <a:rPr lang="tr-T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93l-6">
  <a:themeElements>
    <a:clrScheme name="Ofis Teması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Ofis Temas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is Teması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cdb2004193l-6</Template>
  <TotalTime>137</TotalTime>
  <Words>227</Words>
  <Application>Microsoft Office PowerPoint</Application>
  <PresentationFormat>Ekran Gösterisi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cdb2004193l-6</vt:lpstr>
      <vt:lpstr>Evren’le Bütünleşin </vt:lpstr>
      <vt:lpstr>Hep beraberiz</vt:lpstr>
      <vt:lpstr>Kanal Yapısı</vt:lpstr>
      <vt:lpstr>Katma Değer</vt:lpstr>
      <vt:lpstr>Katma Değer</vt:lpstr>
      <vt:lpstr> Satış Stratejileri</vt:lpstr>
      <vt:lpstr>Öneri ve Görüşler</vt:lpstr>
      <vt:lpstr>TEŞEKKÜRLER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m.sancar</dc:creator>
  <cp:lastModifiedBy>hp</cp:lastModifiedBy>
  <cp:revision>22</cp:revision>
  <dcterms:created xsi:type="dcterms:W3CDTF">2011-01-06T14:58:37Z</dcterms:created>
  <dcterms:modified xsi:type="dcterms:W3CDTF">2011-01-11T00:32:50Z</dcterms:modified>
</cp:coreProperties>
</file>